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PT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-bold.fntdata"/><Relationship Id="rId10" Type="http://schemas.openxmlformats.org/officeDocument/2006/relationships/slide" Target="slides/slide5.xml"/><Relationship Id="rId32" Type="http://schemas.openxmlformats.org/officeDocument/2006/relationships/font" Target="fonts/PTSans-regular.fntdata"/><Relationship Id="rId13" Type="http://schemas.openxmlformats.org/officeDocument/2006/relationships/slide" Target="slides/slide8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7.xml"/><Relationship Id="rId34" Type="http://schemas.openxmlformats.org/officeDocument/2006/relationships/font" Target="fonts/PT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5a90319d0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5a90319d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e5a90319d0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5a90319d0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5a90319d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e5a90319d0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5a90319d0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5a90319d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e5a90319d0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5a90319d0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5a90319d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e5a90319d0_0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5a90319d0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5a90319d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e5a90319d0_0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5a90319d0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5a90319d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e5a90319d0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5a90319d0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5a90319d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e5a90319d0_0_1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5a90319d0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5a90319d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e5a90319d0_0_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5a90319d0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5a90319d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e5a90319d0_0_1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5a90319d0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5a90319d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e5a90319d0_0_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5a90319d0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5a90319d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e5a90319d0_0_1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5a90319d0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5a90319d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e5a90319d0_0_2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5a90319d0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5a90319d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e5a90319d0_0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5a90319d0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5a90319d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e5a90319d0_0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5a90319d0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5a90319d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e5a90319d0_0_2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5a90319d0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5a90319d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e5a90319d0_0_2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5a90319d0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5a90319d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e5a90319d0_0_2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5a90319d0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5a90319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e5a90319d0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5a90319d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5a90319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e5a90319d0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5a90319d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5a90319d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e5a90319d0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5a90319d0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5a90319d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e5a90319d0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5a90319d0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5a90319d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e5a90319d0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5a90319d0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5a90319d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e5a90319d0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5a90319d0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5a90319d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e5a90319d0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737481" y="3798007"/>
            <a:ext cx="6444672" cy="3059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1128971" y="6460916"/>
            <a:ext cx="4608512" cy="144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PT Sans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rPr>
              <a:t>Akvelon Confidential. Not for re-distribution.</a:t>
            </a:r>
            <a:endParaRPr b="0" i="0" sz="800" u="none" cap="none" strike="noStrike">
              <a:solidFill>
                <a:srgbClr val="7F7F7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728735" y="6080523"/>
            <a:ext cx="2207683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911425" y="692697"/>
            <a:ext cx="1036743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911425" y="1484784"/>
            <a:ext cx="2521801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4754" y="5436653"/>
            <a:ext cx="3305101" cy="7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only">
  <p:cSld name="Copy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1103446" y="1844824"/>
            <a:ext cx="10465161" cy="4177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D:\work\akvelon\GTO\input\header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1424" y="692696"/>
            <a:ext cx="48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1103445" y="850034"/>
            <a:ext cx="10478955" cy="40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1103446" y="548680"/>
            <a:ext cx="5239477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 cap="small" strike="noStrike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1128971" y="6460916"/>
            <a:ext cx="4608512" cy="144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PT Sans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rPr>
              <a:t>Akvelon Confidential. Not for re-distribution.</a:t>
            </a:r>
            <a:endParaRPr b="0" i="0" sz="800" u="none" cap="none" strike="noStrike">
              <a:solidFill>
                <a:srgbClr val="7F7F7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onten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work\akvelon\GTO\input\header.png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85261" y="800760"/>
            <a:ext cx="48000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3077283" y="794215"/>
            <a:ext cx="4032448" cy="40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Table of Contents</a:t>
            </a:r>
            <a:endParaRPr b="0" i="0" sz="2800" u="none" cap="none" strike="noStrik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9967" y="1916114"/>
            <a:ext cx="5664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and graphics">
  <p:cSld name="Copy and graphic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103447" y="1844824"/>
            <a:ext cx="5239477" cy="4177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D:\work\akvelon\GTO\input\header.png"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1424" y="692696"/>
            <a:ext cx="48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1103445" y="850034"/>
            <a:ext cx="10478955" cy="40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1103446" y="548680"/>
            <a:ext cx="5239477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 cap="small" strike="noStrike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1128971" y="6460916"/>
            <a:ext cx="4608512" cy="144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PT Sans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rPr>
              <a:t>Akvelon Confidential. Not for re-distribution.</a:t>
            </a:r>
            <a:endParaRPr b="0" i="0" sz="800" u="none" cap="none" strike="noStrike">
              <a:solidFill>
                <a:srgbClr val="7F7F7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" name="Google Shape;33;p5"/>
          <p:cNvSpPr/>
          <p:nvPr>
            <p:ph idx="3" type="pic"/>
          </p:nvPr>
        </p:nvSpPr>
        <p:spPr>
          <a:xfrm>
            <a:off x="6479117" y="1844676"/>
            <a:ext cx="5088467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and Table">
  <p:cSld name="Copy and Tab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work\akvelon\GTO\input\header.png"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1424" y="692696"/>
            <a:ext cx="48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1103445" y="850034"/>
            <a:ext cx="10478955" cy="40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103446" y="548680"/>
            <a:ext cx="5239477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 cap="small" strike="noStrike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/>
        </p:nvSpPr>
        <p:spPr>
          <a:xfrm>
            <a:off x="1128971" y="6460916"/>
            <a:ext cx="4608512" cy="144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PT Sans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rPr>
              <a:t>Akvelon Confidential. Not for re-distribution.</a:t>
            </a:r>
            <a:endParaRPr b="0" i="0" sz="800" u="none" cap="none" strike="noStrike">
              <a:solidFill>
                <a:srgbClr val="7F7F7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1103446" y="1844825"/>
            <a:ext cx="10465161" cy="1728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/>
          <p:nvPr>
            <p:ph idx="3" type="tbl"/>
          </p:nvPr>
        </p:nvSpPr>
        <p:spPr>
          <a:xfrm>
            <a:off x="1128184" y="3861048"/>
            <a:ext cx="10439400" cy="2232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Ab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work\akvelon\GTO\input\header.png"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1424" y="692696"/>
            <a:ext cx="48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103445" y="850034"/>
            <a:ext cx="7872875" cy="40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 b="0" i="0" sz="3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103446" y="548680"/>
            <a:ext cx="5239477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 cap="small" strike="noStrike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D:\work\akvelon\GTO\input\top1.png" id="45" name="Google Shape;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667341" y="2564904"/>
            <a:ext cx="3546937" cy="429309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/>
        </p:nvSpPr>
        <p:spPr>
          <a:xfrm>
            <a:off x="1128971" y="6460916"/>
            <a:ext cx="4608512" cy="144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PT Sans"/>
              <a:buNone/>
            </a:pPr>
            <a:r>
              <a:rPr b="0" i="0" lang="en-US" sz="800" u="none" cap="none" strike="noStrike">
                <a:solidFill>
                  <a:srgbClr val="7F7F7F"/>
                </a:solidFill>
                <a:latin typeface="PT Sans"/>
                <a:ea typeface="PT Sans"/>
                <a:cs typeface="PT Sans"/>
                <a:sym typeface="PT Sans"/>
              </a:rPr>
              <a:t>Akvelon Confidential. Not for re-distribution.</a:t>
            </a:r>
            <a:endParaRPr b="0" i="0" sz="800" u="none" cap="none" strike="noStrike">
              <a:solidFill>
                <a:srgbClr val="7F7F7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728725" y="6080525"/>
            <a:ext cx="2673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 sz="2400"/>
              <a:t>Anton Nesterenko</a:t>
            </a:r>
            <a:endParaRPr/>
          </a:p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911425" y="692697"/>
            <a:ext cx="1036743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/>
              <a:t>MLOps</a:t>
            </a:r>
            <a:endParaRPr/>
          </a:p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911425" y="1484784"/>
            <a:ext cx="2521801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How to 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DVC</a:t>
            </a:r>
            <a:endParaRPr/>
          </a:p>
        </p:txBody>
      </p:sp>
      <p:sp>
        <p:nvSpPr>
          <p:cNvPr id="123" name="Google Shape;123;p17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Data	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787" y="1351025"/>
            <a:ext cx="7236324" cy="516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738" y="119544"/>
            <a:ext cx="3719776" cy="14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Jupyter notebook</a:t>
            </a:r>
            <a:endParaRPr/>
          </a:p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develop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1103450" y="1844824"/>
            <a:ext cx="5239500" cy="179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“+”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Visibility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00" y="3236875"/>
            <a:ext cx="10324800" cy="31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6342950" y="1851475"/>
            <a:ext cx="5067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“-”</a:t>
            </a:r>
            <a:endParaRPr sz="21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Random execution order</a:t>
            </a:r>
            <a:endParaRPr sz="19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Bad version comparison</a:t>
            </a:r>
            <a:endParaRPr sz="19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Hardcoded parameters</a:t>
            </a:r>
            <a:endParaRPr sz="19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MLOps level 0</a:t>
            </a:r>
            <a:endParaRPr/>
          </a:p>
        </p:txBody>
      </p:sp>
      <p:sp>
        <p:nvSpPr>
          <p:cNvPr id="142" name="Google Shape;142;p19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develop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750" y="1872109"/>
            <a:ext cx="100584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1103447" y="1844824"/>
            <a:ext cx="5239500" cy="417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“+”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Straight execution order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Well structured code (possibly)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Configured parameters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Easy to compare</a:t>
            </a:r>
            <a:endParaRPr sz="1900"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 and py</a:t>
            </a:r>
            <a:endParaRPr/>
          </a:p>
        </p:txBody>
      </p:sp>
      <p:sp>
        <p:nvSpPr>
          <p:cNvPr id="151" name="Google Shape;151;p20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develop</a:t>
            </a:r>
            <a:endParaRPr/>
          </a:p>
        </p:txBody>
      </p:sp>
      <p:sp>
        <p:nvSpPr>
          <p:cNvPr id="152" name="Google Shape;152;p20"/>
          <p:cNvSpPr/>
          <p:nvPr>
            <p:ph idx="3" type="pic"/>
          </p:nvPr>
        </p:nvSpPr>
        <p:spPr>
          <a:xfrm>
            <a:off x="6479117" y="1844676"/>
            <a:ext cx="5088600" cy="41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PT Sans"/>
                <a:ea typeface="PT Sans"/>
                <a:cs typeface="PT Sans"/>
                <a:sym typeface="PT Sans"/>
              </a:rPr>
              <a:t>“-”</a:t>
            </a:r>
            <a:endParaRPr sz="2100">
              <a:latin typeface="PT Sans"/>
              <a:ea typeface="PT Sans"/>
              <a:cs typeface="PT Sans"/>
              <a:sym typeface="PT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latin typeface="PT Sans"/>
                <a:ea typeface="PT Sans"/>
                <a:cs typeface="PT Sans"/>
                <a:sym typeface="PT Sans"/>
              </a:rPr>
              <a:t>Visibility</a:t>
            </a:r>
            <a:endParaRPr sz="19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tracking</a:t>
            </a:r>
            <a:endParaRPr/>
          </a:p>
        </p:txBody>
      </p:sp>
      <p:sp>
        <p:nvSpPr>
          <p:cNvPr id="159" name="Google Shape;159;p21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develop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450" y="1380900"/>
            <a:ext cx="9924999" cy="509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1103447" y="1844824"/>
            <a:ext cx="5239500" cy="417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schema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solidFill>
                  <a:srgbClr val="6A875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'2.0'</a:t>
            </a:r>
            <a:endParaRPr sz="1300">
              <a:solidFill>
                <a:srgbClr val="6A875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stages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jupyter nbconvert --execute featurize.ipynb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deps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-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data/clean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md5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d8b874c5fa18c32b2d67f73606a1be60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params.yaml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levels.no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outs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-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md5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2119f7661d49546288b73b5730d76485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154683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-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performance.json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md5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ea46c1139d771bfeba7942d1fbb5981e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975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-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logs.csv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md5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f99aac37e383b422adc76f5f1fb45004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695947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DVC vs MLFlow</a:t>
            </a:r>
            <a:endParaRPr/>
          </a:p>
        </p:txBody>
      </p:sp>
      <p:sp>
        <p:nvSpPr>
          <p:cNvPr id="168" name="Google Shape;168;p22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develop</a:t>
            </a:r>
            <a:endParaRPr/>
          </a:p>
        </p:txBody>
      </p:sp>
      <p:sp>
        <p:nvSpPr>
          <p:cNvPr id="169" name="Google Shape;169;p22"/>
          <p:cNvSpPr/>
          <p:nvPr>
            <p:ph idx="3" type="pic"/>
          </p:nvPr>
        </p:nvSpPr>
        <p:spPr>
          <a:xfrm>
            <a:off x="6479117" y="1844676"/>
            <a:ext cx="5088600" cy="4176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My Project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conda_env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my_env.yaml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entry_points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data_file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regularization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0.1}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solidFill>
                  <a:srgbClr val="6A875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"python train.py -r {regularization} {data_file}"</a:t>
            </a:r>
            <a:endParaRPr sz="1300">
              <a:solidFill>
                <a:srgbClr val="6A875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6A875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A9B7C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data_file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endParaRPr sz="13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CC783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-US" sz="1300">
                <a:solidFill>
                  <a:srgbClr val="A9B7C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300">
                <a:solidFill>
                  <a:srgbClr val="6A875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"python validate.py {data_file}"</a:t>
            </a:r>
            <a:endParaRPr sz="1300">
              <a:solidFill>
                <a:srgbClr val="6A875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MLOps level 1</a:t>
            </a:r>
            <a:endParaRPr/>
          </a:p>
        </p:txBody>
      </p:sp>
      <p:sp>
        <p:nvSpPr>
          <p:cNvPr id="176" name="Google Shape;176;p23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develop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975" y="1360275"/>
            <a:ext cx="10479000" cy="51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 recognition</a:t>
            </a:r>
            <a:endParaRPr/>
          </a:p>
        </p:txBody>
      </p:sp>
      <p:sp>
        <p:nvSpPr>
          <p:cNvPr id="184" name="Google Shape;184;p24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deployment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0" y="1341375"/>
            <a:ext cx="8788901" cy="51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Churn detection</a:t>
            </a:r>
            <a:endParaRPr/>
          </a:p>
        </p:txBody>
      </p:sp>
      <p:sp>
        <p:nvSpPr>
          <p:cNvPr id="192" name="Google Shape;192;p25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deployment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1409234"/>
            <a:ext cx="6076950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analysis in delivery</a:t>
            </a:r>
            <a:endParaRPr/>
          </a:p>
        </p:txBody>
      </p:sp>
      <p:sp>
        <p:nvSpPr>
          <p:cNvPr id="200" name="Google Shape;200;p26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deployment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1438275"/>
            <a:ext cx="689610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1103445" y="850034"/>
            <a:ext cx="10478955" cy="40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</a:pPr>
            <a:r>
              <a:rPr lang="en-US"/>
              <a:t>Data Science lifecycle</a:t>
            </a:r>
            <a:endParaRPr/>
          </a:p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1103446" y="548680"/>
            <a:ext cx="5239477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PT Sans"/>
              <a:buNone/>
            </a:pPr>
            <a:r>
              <a:rPr lang="en-US"/>
              <a:t>MLOps</a:t>
            </a: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125" y="1409125"/>
            <a:ext cx="5210175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types</a:t>
            </a:r>
            <a:endParaRPr/>
          </a:p>
        </p:txBody>
      </p:sp>
      <p:sp>
        <p:nvSpPr>
          <p:cNvPr id="208" name="Google Shape;208;p27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Model deployment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1103446" y="1844824"/>
            <a:ext cx="10465200" cy="417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Online inference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Batch inference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Near real time inference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inference</a:t>
            </a:r>
            <a:endParaRPr/>
          </a:p>
        </p:txBody>
      </p:sp>
      <p:sp>
        <p:nvSpPr>
          <p:cNvPr id="216" name="Google Shape;216;p28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ML Deployment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350" y="1827450"/>
            <a:ext cx="8851176" cy="40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inference</a:t>
            </a:r>
            <a:endParaRPr/>
          </a:p>
        </p:txBody>
      </p:sp>
      <p:sp>
        <p:nvSpPr>
          <p:cNvPr id="224" name="Google Shape;224;p29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ML Deployment</a:t>
            </a:r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00" y="1600575"/>
            <a:ext cx="10381724" cy="47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Near real time inference</a:t>
            </a:r>
            <a:endParaRPr/>
          </a:p>
        </p:txBody>
      </p:sp>
      <p:sp>
        <p:nvSpPr>
          <p:cNvPr id="232" name="Google Shape;232;p30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ML Deployment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025" y="1513125"/>
            <a:ext cx="9512425" cy="47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MLOps level 2</a:t>
            </a:r>
            <a:endParaRPr/>
          </a:p>
        </p:txBody>
      </p:sp>
      <p:sp>
        <p:nvSpPr>
          <p:cNvPr id="240" name="Google Shape;240;p31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ML Deployment</a:t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0" y="1409225"/>
            <a:ext cx="10479000" cy="504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Monitoring</a:t>
            </a:r>
            <a:endParaRPr/>
          </a:p>
        </p:txBody>
      </p:sp>
      <p:sp>
        <p:nvSpPr>
          <p:cNvPr id="248" name="Google Shape;248;p32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ML Deployment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950" y="1343100"/>
            <a:ext cx="10130701" cy="51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Final</a:t>
            </a:r>
            <a:endParaRPr/>
          </a:p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1103445" y="850034"/>
            <a:ext cx="78729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1103446" y="1844824"/>
            <a:ext cx="10465200" cy="417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Create a model for named entity </a:t>
            </a:r>
            <a:r>
              <a:rPr lang="en-US" sz="2100"/>
              <a:t>recognition</a:t>
            </a:r>
            <a:r>
              <a:rPr lang="en-US" sz="2100"/>
              <a:t> in resume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Train a model for churn prediction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Train a recommendation system for online market</a:t>
            </a:r>
            <a:endParaRPr sz="2100"/>
          </a:p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</a:t>
            </a:r>
            <a:endParaRPr/>
          </a:p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Business need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goal</a:t>
            </a:r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100" y="1362000"/>
            <a:ext cx="7061800" cy="50803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Business need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</a:t>
            </a:r>
            <a:endParaRPr/>
          </a:p>
        </p:txBody>
      </p:sp>
      <p:sp>
        <p:nvSpPr>
          <p:cNvPr id="83" name="Google Shape;83;p12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Business needs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50" y="1586025"/>
            <a:ext cx="10123276" cy="47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1103446" y="1844824"/>
            <a:ext cx="10465200" cy="417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Decrease time for hunting person by 30% - in 2 months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Decrease churn rate by 10% in month - by 2nd April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Increase average receipt of online market by 5% - in a quarter</a:t>
            </a:r>
            <a:endParaRPr sz="2100"/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goals</a:t>
            </a:r>
            <a:endParaRPr/>
          </a:p>
        </p:txBody>
      </p:sp>
      <p:sp>
        <p:nvSpPr>
          <p:cNvPr id="92" name="Google Shape;92;p13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Business needs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700" y="203600"/>
            <a:ext cx="6347900" cy="64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Storages</a:t>
            </a:r>
            <a:endParaRPr/>
          </a:p>
        </p:txBody>
      </p:sp>
      <p:sp>
        <p:nvSpPr>
          <p:cNvPr id="107" name="Google Shape;107;p15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550" y="1672000"/>
            <a:ext cx="9000800" cy="44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1103445" y="850034"/>
            <a:ext cx="10479000" cy="40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Versioning</a:t>
            </a:r>
            <a:endParaRPr/>
          </a:p>
        </p:txBody>
      </p:sp>
      <p:sp>
        <p:nvSpPr>
          <p:cNvPr id="115" name="Google Shape;115;p16"/>
          <p:cNvSpPr txBox="1"/>
          <p:nvPr>
            <p:ph idx="2" type="body"/>
          </p:nvPr>
        </p:nvSpPr>
        <p:spPr>
          <a:xfrm>
            <a:off x="1103446" y="548680"/>
            <a:ext cx="5239500" cy="2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Data	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00" y="1581425"/>
            <a:ext cx="8373026" cy="45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kvelon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36C09"/>
      </a:hlink>
      <a:folHlink>
        <a:srgbClr val="9748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